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</p:sldMasterIdLst>
  <p:notesMasterIdLst>
    <p:notesMasterId r:id="rId21"/>
  </p:notesMasterIdLst>
  <p:sldIdLst>
    <p:sldId id="292" r:id="rId5"/>
    <p:sldId id="1305" r:id="rId6"/>
    <p:sldId id="352" r:id="rId7"/>
    <p:sldId id="1300" r:id="rId8"/>
    <p:sldId id="1284" r:id="rId9"/>
    <p:sldId id="1285" r:id="rId10"/>
    <p:sldId id="1303" r:id="rId11"/>
    <p:sldId id="1286" r:id="rId12"/>
    <p:sldId id="1287" r:id="rId13"/>
    <p:sldId id="1292" r:id="rId14"/>
    <p:sldId id="1295" r:id="rId15"/>
    <p:sldId id="1293" r:id="rId16"/>
    <p:sldId id="1294" r:id="rId17"/>
    <p:sldId id="1297" r:id="rId18"/>
    <p:sldId id="1288" r:id="rId19"/>
    <p:sldId id="1249" r:id="rId20"/>
  </p:sldIdLst>
  <p:sldSz cx="9144000" cy="5143500" type="screen16x9"/>
  <p:notesSz cx="6858000" cy="9144000"/>
  <p:custShowLst>
    <p:custShow name="Custom Show 1" id="0">
      <p:sldLst>
        <p:sld r:id="rId5"/>
        <p:sld r:id="rId7"/>
        <p:sld r:id="rId8"/>
        <p:sld r:id="rId9"/>
        <p:sld r:id="rId12"/>
      </p:sldLst>
    </p:custShow>
  </p:custShow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12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76" userDrawn="1">
          <p15:clr>
            <a:srgbClr val="A4A3A4"/>
          </p15:clr>
        </p15:guide>
      </p15:sldGuideLst>
    </p:ext>
    <p:ext uri="http://customooxmlschemas.google.com/">
      <go:slidesCustomData xmlns=""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3264"/>
    <a:srgbClr val="841910"/>
    <a:srgbClr val="DFDDFB"/>
    <a:srgbClr val="213164"/>
    <a:srgbClr val="213163"/>
    <a:srgbClr val="E3E1FB"/>
    <a:srgbClr val="FFAB40"/>
    <a:srgbClr val="FFFFFF"/>
    <a:srgbClr val="0000FF"/>
    <a:srgbClr val="FFCD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27" autoAdjust="0"/>
    <p:restoredTop sz="94660"/>
  </p:normalViewPr>
  <p:slideViewPr>
    <p:cSldViewPr snapToGrid="0">
      <p:cViewPr>
        <p:scale>
          <a:sx n="75" d="100"/>
          <a:sy n="75" d="100"/>
        </p:scale>
        <p:origin x="1224" y="418"/>
      </p:cViewPr>
      <p:guideLst>
        <p:guide orient="horz" pos="612"/>
        <p:guide pos="144"/>
        <p:guide orient="horz" pos="8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222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20" Type="http://customschemas.google.com/relationships/presentationmetadata" Target="meta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3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E7D7BE-B1CD-41F1-9DDE-F3BBBC55BBF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660E8EA-4C38-4480-80FB-2EE5BA6984B3}" type="pres">
      <dgm:prSet presAssocID="{9CE7D7BE-B1CD-41F1-9DDE-F3BBBC55BBFD}" presName="Name0" presStyleCnt="0">
        <dgm:presLayoutVars>
          <dgm:chMax val="11"/>
          <dgm:chPref val="11"/>
          <dgm:dir/>
          <dgm:resizeHandles/>
        </dgm:presLayoutVars>
      </dgm:prSet>
      <dgm:spPr/>
    </dgm:pt>
  </dgm:ptLst>
  <dgm:cxnLst>
    <dgm:cxn modelId="{C84E9C6A-95CD-430E-B250-50748F350F7D}" type="presOf" srcId="{9CE7D7BE-B1CD-41F1-9DDE-F3BBBC55BBFD}" destId="{2660E8EA-4C38-4480-80FB-2EE5BA6984B3}" srcOrd="0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812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307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3475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249617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4673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2496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B20AF-DAB3-AF56-0E9E-AF09366E1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E94062-A8DA-FF94-75FB-627CFD210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2465-8FB6-450F-4CAF-67F82FD4C1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6275EE38-1560-4543-B65C-40BD61BB92F2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3B52-DF7D-6850-E242-C3F4757D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730AA-ACFB-BBDD-7AA3-8CDEE55C3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5F533B4F-60C7-445E-9813-BC2C392C2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25"/>
              </a:spcBef>
            </a:pP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61DA6-D9C3-4FDE-8A87-022315D71125}" type="datetime1">
              <a:rPr lang="en-US" smtClean="0"/>
              <a:t>4/8/2024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0479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78" lvl="1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66" lvl="2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754" lvl="3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943" lvl="4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132" lvl="5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320" lvl="6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509" lvl="7" indent="-30479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697" lvl="8" indent="-304793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2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78" lvl="1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566" lvl="2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754" lvl="3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5943" lvl="4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132" lvl="5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320" lvl="6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509" lvl="7" indent="-31749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697" lvl="8" indent="-317492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22859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28560" y="273780"/>
            <a:ext cx="7886430" cy="99387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35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110" y="1203390"/>
            <a:ext cx="822933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2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6418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7799751" y="88917"/>
            <a:ext cx="1233874" cy="41247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DA41203-56BE-577E-A8C1-98B09B515AAC}"/>
              </a:ext>
            </a:extLst>
          </p:cNvPr>
          <p:cNvSpPr/>
          <p:nvPr userDrawn="1"/>
        </p:nvSpPr>
        <p:spPr>
          <a:xfrm>
            <a:off x="7594600" y="82567"/>
            <a:ext cx="165100" cy="412476"/>
          </a:xfrm>
          <a:prstGeom prst="rect">
            <a:avLst/>
          </a:prstGeom>
          <a:solidFill>
            <a:srgbClr val="84191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3AE749-D756-44D4-7512-5A64C3448524}"/>
              </a:ext>
            </a:extLst>
          </p:cNvPr>
          <p:cNvSpPr/>
          <p:nvPr userDrawn="1"/>
        </p:nvSpPr>
        <p:spPr>
          <a:xfrm>
            <a:off x="7440249" y="82567"/>
            <a:ext cx="103551" cy="412476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C47A97-ED2C-01CD-35B7-62DB0980AD76}"/>
              </a:ext>
            </a:extLst>
          </p:cNvPr>
          <p:cNvSpPr/>
          <p:nvPr userDrawn="1"/>
        </p:nvSpPr>
        <p:spPr>
          <a:xfrm>
            <a:off x="0" y="5086350"/>
            <a:ext cx="9144000" cy="69850"/>
          </a:xfrm>
          <a:prstGeom prst="rect">
            <a:avLst/>
          </a:prstGeom>
          <a:solidFill>
            <a:srgbClr val="21326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5834B6-17D2-3D0A-58FC-6B1CA1321EBB}"/>
              </a:ext>
            </a:extLst>
          </p:cNvPr>
          <p:cNvSpPr/>
          <p:nvPr userDrawn="1"/>
        </p:nvSpPr>
        <p:spPr>
          <a:xfrm>
            <a:off x="0" y="88917"/>
            <a:ext cx="7283428" cy="406126"/>
          </a:xfrm>
          <a:prstGeom prst="rect">
            <a:avLst/>
          </a:prstGeom>
          <a:solidFill>
            <a:srgbClr val="213264"/>
          </a:solidFill>
          <a:ln>
            <a:solidFill>
              <a:srgbClr val="21326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63F94C-8FC4-4D17-213C-5A08DC1A14F1}"/>
              </a:ext>
            </a:extLst>
          </p:cNvPr>
          <p:cNvSpPr txBox="1"/>
          <p:nvPr userDrawn="1"/>
        </p:nvSpPr>
        <p:spPr>
          <a:xfrm>
            <a:off x="92480" y="105826"/>
            <a:ext cx="3953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Next Gen Employability Program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54" r:id="rId2"/>
    <p:sldLayoutId id="2147483668" r:id="rId3"/>
    <p:sldLayoutId id="2147483669" r:id="rId4"/>
    <p:sldLayoutId id="2147483670" r:id="rId5"/>
    <p:sldLayoutId id="2147483656" r:id="rId6"/>
    <p:sldLayoutId id="2147483657" r:id="rId7"/>
    <p:sldLayoutId id="2147483659" r:id="rId8"/>
    <p:sldLayoutId id="2147483674" r:id="rId9"/>
    <p:sldLayoutId id="2147483687" r:id="rId10"/>
    <p:sldLayoutId id="214748370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236A7EE-63C5-F101-791D-20DB74487B5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DFDD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7" name="Picture 26" descr="A white circle in the sky&#10;&#10;Description automatically generated">
            <a:extLst>
              <a:ext uri="{FF2B5EF4-FFF2-40B4-BE49-F238E27FC236}">
                <a16:creationId xmlns:a16="http://schemas.microsoft.com/office/drawing/2014/main" id="{1D208048-E027-53B8-75D2-1A56790EAEA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"/>
          </a:blip>
          <a:srcRect t="5928" r="746" b="10206"/>
          <a:stretch/>
        </p:blipFill>
        <p:spPr>
          <a:xfrm>
            <a:off x="13063" y="-1"/>
            <a:ext cx="9130937" cy="5143501"/>
          </a:xfrm>
          <a:prstGeom prst="rect">
            <a:avLst/>
          </a:prstGeom>
          <a:effectLst/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3D60DAB-D335-1BD9-E58E-A9668EF00ACF}"/>
              </a:ext>
            </a:extLst>
          </p:cNvPr>
          <p:cNvSpPr/>
          <p:nvPr/>
        </p:nvSpPr>
        <p:spPr>
          <a:xfrm>
            <a:off x="1865074" y="730897"/>
            <a:ext cx="6301139" cy="3966472"/>
          </a:xfrm>
          <a:prstGeom prst="rect">
            <a:avLst/>
          </a:prstGeom>
          <a:solidFill>
            <a:srgbClr val="213163"/>
          </a:solidFill>
          <a:ln>
            <a:solidFill>
              <a:srgbClr val="213163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3F58464-A114-244B-EF0C-6FE8EEDA9F75}"/>
              </a:ext>
            </a:extLst>
          </p:cNvPr>
          <p:cNvSpPr/>
          <p:nvPr/>
        </p:nvSpPr>
        <p:spPr>
          <a:xfrm>
            <a:off x="988684" y="1023080"/>
            <a:ext cx="6985193" cy="34514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CF228-26B3-09C5-44DF-CA8F345519C2}"/>
              </a:ext>
            </a:extLst>
          </p:cNvPr>
          <p:cNvSpPr/>
          <p:nvPr/>
        </p:nvSpPr>
        <p:spPr>
          <a:xfrm>
            <a:off x="2490558" y="2787442"/>
            <a:ext cx="50564" cy="446915"/>
          </a:xfrm>
          <a:prstGeom prst="rect">
            <a:avLst/>
          </a:prstGeom>
          <a:solidFill>
            <a:srgbClr val="FFE600"/>
          </a:solidFill>
          <a:ln>
            <a:solidFill>
              <a:srgbClr val="FFE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520DAD-F8CC-E505-163A-1A40C1FCC226}"/>
              </a:ext>
            </a:extLst>
          </p:cNvPr>
          <p:cNvSpPr txBox="1"/>
          <p:nvPr/>
        </p:nvSpPr>
        <p:spPr>
          <a:xfrm>
            <a:off x="2029564" y="2248174"/>
            <a:ext cx="5025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54292D-CF71-BD6B-6494-F0C14CB8262D}"/>
              </a:ext>
            </a:extLst>
          </p:cNvPr>
          <p:cNvSpPr txBox="1"/>
          <p:nvPr/>
        </p:nvSpPr>
        <p:spPr>
          <a:xfrm>
            <a:off x="2541122" y="2795733"/>
            <a:ext cx="40196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13" name="Google Shape;70;p13">
            <a:extLst>
              <a:ext uri="{FF2B5EF4-FFF2-40B4-BE49-F238E27FC236}">
                <a16:creationId xmlns:a16="http://schemas.microsoft.com/office/drawing/2014/main" id="{8C1DD971-C5B3-56AD-1BE7-5C0CC8C3C639}"/>
              </a:ext>
            </a:extLst>
          </p:cNvPr>
          <p:cNvSpPr txBox="1"/>
          <p:nvPr/>
        </p:nvSpPr>
        <p:spPr>
          <a:xfrm>
            <a:off x="1003625" y="364253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DEA4E5-E1F9-7C2B-5D82-B9EBDB357F79}"/>
              </a:ext>
            </a:extLst>
          </p:cNvPr>
          <p:cNvSpPr txBox="1"/>
          <p:nvPr/>
        </p:nvSpPr>
        <p:spPr>
          <a:xfrm>
            <a:off x="1095094" y="3956068"/>
            <a:ext cx="2686683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Name : SRI RANJANI S</a:t>
            </a: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Student ID : 622021104109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5441A6D-4B56-CED3-7C3C-EF8BA7462425}"/>
              </a:ext>
            </a:extLst>
          </p:cNvPr>
          <p:cNvCxnSpPr>
            <a:cxnSpLocks/>
          </p:cNvCxnSpPr>
          <p:nvPr/>
        </p:nvCxnSpPr>
        <p:spPr>
          <a:xfrm>
            <a:off x="1100213" y="3919492"/>
            <a:ext cx="1986613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70;p13">
            <a:extLst>
              <a:ext uri="{FF2B5EF4-FFF2-40B4-BE49-F238E27FC236}">
                <a16:creationId xmlns:a16="http://schemas.microsoft.com/office/drawing/2014/main" id="{CCC1DF48-ED01-057A-9A4F-593C2283B3BB}"/>
              </a:ext>
            </a:extLst>
          </p:cNvPr>
          <p:cNvSpPr txBox="1"/>
          <p:nvPr/>
        </p:nvSpPr>
        <p:spPr>
          <a:xfrm>
            <a:off x="5596477" y="3627293"/>
            <a:ext cx="145692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College Name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4AF06F-32E4-745B-8ACE-60EC11F28AB5}"/>
              </a:ext>
            </a:extLst>
          </p:cNvPr>
          <p:cNvCxnSpPr>
            <a:cxnSpLocks/>
          </p:cNvCxnSpPr>
          <p:nvPr/>
        </p:nvCxnSpPr>
        <p:spPr>
          <a:xfrm>
            <a:off x="5693065" y="3919492"/>
            <a:ext cx="1360332" cy="0"/>
          </a:xfrm>
          <a:prstGeom prst="line">
            <a:avLst/>
          </a:prstGeom>
          <a:ln w="3175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20BD188-F1AC-8947-CAF9-F4BF1056D5B6}"/>
              </a:ext>
            </a:extLst>
          </p:cNvPr>
          <p:cNvSpPr txBox="1"/>
          <p:nvPr/>
        </p:nvSpPr>
        <p:spPr>
          <a:xfrm>
            <a:off x="4757398" y="4033322"/>
            <a:ext cx="317030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>
                <a:schemeClr val="bg1"/>
              </a:buClr>
            </a:pPr>
            <a:r>
              <a:rPr lang="en-US" sz="1100" b="0" i="0" u="none" strike="noStrike" cap="none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PAAVAI COLLEGE OF ENGINEERING-6220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66F5C-A7B7-4728-9A5F-F0612A432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34750" y="1249149"/>
            <a:ext cx="1146742" cy="66620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 logo with people and map&#10;&#10;Description automatically generated">
            <a:extLst>
              <a:ext uri="{FF2B5EF4-FFF2-40B4-BE49-F238E27FC236}">
                <a16:creationId xmlns:a16="http://schemas.microsoft.com/office/drawing/2014/main" id="{BFFC49F7-E3C1-4C7B-B678-EA69593CA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89" y="1211666"/>
            <a:ext cx="668564" cy="666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E8EBC10E-EEF7-B81B-B43B-76C703754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7667" y="1286631"/>
            <a:ext cx="1587347" cy="5162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"/>
    </mc:Choice>
    <mc:Fallback xmlns="">
      <p:transition spd="slow" advTm="359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7586-5B6F-C8C7-E175-4BE77E84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50" y="613142"/>
            <a:ext cx="8832300" cy="451933"/>
          </a:xfrm>
        </p:spPr>
        <p:txBody>
          <a:bodyPr/>
          <a:lstStyle/>
          <a:p>
            <a:pPr algn="ctr"/>
            <a:r>
              <a:rPr lang="en-US" sz="2000" b="1" dirty="0"/>
              <a:t>Homepage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3B8C33-0623-1CB1-E542-F40E3856F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015" y="2489200"/>
            <a:ext cx="696956" cy="3732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A78140-9290-AAF2-D0B0-C6AB2FEB4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611" y="1065075"/>
            <a:ext cx="6522720" cy="3667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75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AD8D6-8C5D-C4E6-9FAF-14FAFF2C6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43466"/>
            <a:ext cx="7886430" cy="624183"/>
          </a:xfrm>
        </p:spPr>
        <p:txBody>
          <a:bodyPr/>
          <a:lstStyle/>
          <a:p>
            <a:pPr algn="ctr"/>
            <a:r>
              <a:rPr lang="en-US" sz="2000" b="1" dirty="0"/>
              <a:t>Admin Page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216D85-2880-AFC6-48D0-FE9B12806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892" y="2692400"/>
            <a:ext cx="981853" cy="5254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6C8EED-B51A-9D6D-6CD2-202F0AFD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513" y="1267649"/>
            <a:ext cx="6058523" cy="3412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150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AF59C-CA47-321D-4366-F7B3EDAD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01132"/>
            <a:ext cx="7886430" cy="666517"/>
          </a:xfrm>
        </p:spPr>
        <p:txBody>
          <a:bodyPr/>
          <a:lstStyle/>
          <a:p>
            <a:pPr algn="ctr"/>
            <a:r>
              <a:rPr lang="en-US" sz="2000" b="1" dirty="0"/>
              <a:t>Booking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5E58A4-17EC-B442-499A-7659F4ED4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0150" y="2238491"/>
            <a:ext cx="1248922" cy="6665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8B5272-B292-86E3-11FA-8EC67B2EBF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503" y="1267649"/>
            <a:ext cx="6046543" cy="339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92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B10D8-E098-FF8E-C5FA-FA849200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560" y="635000"/>
            <a:ext cx="7886430" cy="632649"/>
          </a:xfrm>
        </p:spPr>
        <p:txBody>
          <a:bodyPr/>
          <a:lstStyle/>
          <a:p>
            <a:pPr algn="ctr"/>
            <a:r>
              <a:rPr lang="en-US" sz="1800" b="1" dirty="0"/>
              <a:t>Service-Page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A248CD-CD11-55A1-3085-7C6C54E1C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3258" y="3422903"/>
            <a:ext cx="163222" cy="871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677F97-160C-1245-D281-1DDECEDA2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2954720" y="3137566"/>
            <a:ext cx="533203" cy="2853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252DE6-B314-F32F-319F-9413906A3C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231" y="3132072"/>
            <a:ext cx="270681" cy="14505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BF39B72-F8B6-CA47-228F-B4410CE14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3748" y="3257375"/>
            <a:ext cx="325276" cy="4571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9109761-25E3-8AFD-0005-8689C2F07C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3001709" y="3129378"/>
            <a:ext cx="325509" cy="17371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3361060-43AE-DE66-0A77-701D9804C1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3043140" y="3226784"/>
            <a:ext cx="370334" cy="1981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AE82A41-BD52-826D-05C7-F339C52BBB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08430" y="1267649"/>
            <a:ext cx="6204610" cy="364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15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F6256-ED4F-D5CB-996C-FBD384D16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53" y="719666"/>
            <a:ext cx="8421857" cy="547983"/>
          </a:xfrm>
        </p:spPr>
        <p:txBody>
          <a:bodyPr/>
          <a:lstStyle/>
          <a:p>
            <a:r>
              <a:rPr lang="en-IN" sz="1600" b="1">
                <a:solidFill>
                  <a:srgbClr val="213163"/>
                </a:solidFill>
                <a:latin typeface="+mj-lt"/>
              </a:rPr>
              <a:t>Future </a:t>
            </a:r>
            <a:r>
              <a:rPr lang="en-US" sz="1600" b="1">
                <a:solidFill>
                  <a:srgbClr val="213163"/>
                </a:solidFill>
                <a:latin typeface="+mj-lt"/>
              </a:rPr>
              <a:t>Enhancements</a:t>
            </a:r>
            <a:r>
              <a:rPr lang="en-US" sz="1600" b="1">
                <a:solidFill>
                  <a:srgbClr val="374151"/>
                </a:solidFill>
                <a:latin typeface="+mj-lt"/>
                <a:cs typeface="Times New Roman" panose="02020603050405020304" pitchFamily="18" charset="0"/>
              </a:rPr>
              <a:t>:</a:t>
            </a:r>
            <a:br>
              <a:rPr lang="en-US" b="0" i="0">
                <a:solidFill>
                  <a:srgbClr val="374151"/>
                </a:solidFill>
                <a:effectLst/>
                <a:latin typeface="Söhne"/>
              </a:rPr>
            </a:b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E587EC-4DA2-A140-0F62-FA5879B76F79}"/>
              </a:ext>
            </a:extLst>
          </p:cNvPr>
          <p:cNvSpPr txBox="1"/>
          <p:nvPr/>
        </p:nvSpPr>
        <p:spPr>
          <a:xfrm>
            <a:off x="1049304" y="993657"/>
            <a:ext cx="6524977" cy="37414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Advanced search filters for buses.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Real-time bus tracking with GPS.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Mobile app development for iOS and Android.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Discounts, promotions, and loyalty rewards.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Feedback and rating system for continuous improvement.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Multi-language support for accessibility.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Integration with external services like hotels and taxis.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Dynamic pricing based on demand and availability.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Social media integration for brand visibility.</a:t>
            </a:r>
          </a:p>
          <a:p>
            <a:pPr algn="l">
              <a:lnSpc>
                <a:spcPct val="150000"/>
              </a:lnSpc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Accessibility features for users with disabilities.</a:t>
            </a:r>
          </a:p>
        </p:txBody>
      </p:sp>
    </p:spTree>
    <p:extLst>
      <p:ext uri="{BB962C8B-B14F-4D97-AF65-F5344CB8AC3E}">
        <p14:creationId xmlns:p14="http://schemas.microsoft.com/office/powerpoint/2010/main" val="13231287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Conclusion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BAAD3EB-5AF8-2850-D7B6-2D787F8D5CA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:a16="http://schemas.microsoft.com/office/drawing/2014/main" id="{81E9EAEF-4D2C-D890-53FC-DD6FC1B36C83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796C9B26-39FC-74AD-4B83-CF4FC6453F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0287" y="1345066"/>
            <a:ext cx="7643425" cy="2092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 Bus Reservation System project introduces a transformative solution to streamline bus ticketing processes and enhance user experience. With advanced features like real-time tracking and personalized services, it marks a significant advancement in the transportation industry. The outlined future enhancements ensure the system remains adaptable to evolving needs, promising continued innovation and excellence. As we look forward, this project sets a new standard for convenience and efficiency in bus travel, offering users a seamless journey from booking to boarding.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F577966-3C4F-1710-F338-D52F871C97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00307"/>
            <a:ext cx="489382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878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04528" y="2334505"/>
            <a:ext cx="2149019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000" b="1" spc="-5">
                <a:solidFill>
                  <a:srgbClr val="223366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8702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e and white rectangle with a white border&#10;&#10;Description automatically generated">
            <a:extLst>
              <a:ext uri="{FF2B5EF4-FFF2-40B4-BE49-F238E27FC236}">
                <a16:creationId xmlns:a16="http://schemas.microsoft.com/office/drawing/2014/main" id="{1DDD1C7A-587D-4E91-1F48-EF709EC74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96C9006-A794-E787-C5A5-C495983DDB30}"/>
              </a:ext>
            </a:extLst>
          </p:cNvPr>
          <p:cNvSpPr txBox="1"/>
          <p:nvPr/>
        </p:nvSpPr>
        <p:spPr>
          <a:xfrm>
            <a:off x="2422762" y="970065"/>
            <a:ext cx="4283236" cy="4335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3930"/>
              </a:lnSpc>
              <a:spcBef>
                <a:spcPct val="0"/>
              </a:spcBef>
            </a:pPr>
            <a:r>
              <a:rPr lang="en-US" sz="2000" b="1">
                <a:solidFill>
                  <a:srgbClr val="213164"/>
                </a:solidFill>
                <a:latin typeface="Arial"/>
                <a:cs typeface="Arial"/>
              </a:rPr>
              <a:t>CAPSTONE PROJECT SHOWCASE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DB24E31-75E2-D2BE-DEE1-91ADB5001A8F}"/>
              </a:ext>
            </a:extLst>
          </p:cNvPr>
          <p:cNvSpPr/>
          <p:nvPr/>
        </p:nvSpPr>
        <p:spPr>
          <a:xfrm>
            <a:off x="956310" y="3037840"/>
            <a:ext cx="7227570" cy="530626"/>
          </a:xfrm>
          <a:prstGeom prst="roundRect">
            <a:avLst/>
          </a:prstGeom>
          <a:solidFill>
            <a:srgbClr val="DFDDFB"/>
          </a:solidFill>
          <a:ln>
            <a:solidFill>
              <a:srgbClr val="DFDDF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5EA4B0C5-E33A-D592-C106-2AB96DBFDD04}"/>
              </a:ext>
            </a:extLst>
          </p:cNvPr>
          <p:cNvSpPr txBox="1"/>
          <p:nvPr/>
        </p:nvSpPr>
        <p:spPr>
          <a:xfrm>
            <a:off x="1571630" y="3183633"/>
            <a:ext cx="5839143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 dirty="0">
                <a:latin typeface="+mj-lt"/>
              </a:rPr>
              <a:t>Building Bus Reservation System using Python and Django</a:t>
            </a:r>
            <a:endParaRPr lang="en-US" sz="1600" dirty="0">
              <a:latin typeface="+mj-lt"/>
              <a:cs typeface="Poppins"/>
            </a:endParaRPr>
          </a:p>
        </p:txBody>
      </p:sp>
      <p:sp>
        <p:nvSpPr>
          <p:cNvPr id="19" name="TextBox 10">
            <a:extLst>
              <a:ext uri="{FF2B5EF4-FFF2-40B4-BE49-F238E27FC236}">
                <a16:creationId xmlns:a16="http://schemas.microsoft.com/office/drawing/2014/main" id="{318A4EF8-FF85-6356-89E9-7A3A656EBA3B}"/>
              </a:ext>
            </a:extLst>
          </p:cNvPr>
          <p:cNvSpPr txBox="1"/>
          <p:nvPr/>
        </p:nvSpPr>
        <p:spPr>
          <a:xfrm>
            <a:off x="3872230" y="2704572"/>
            <a:ext cx="1399540" cy="2390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 b="1">
                <a:solidFill>
                  <a:schemeClr val="bg1"/>
                </a:solidFill>
                <a:latin typeface="+mj-lt"/>
              </a:rPr>
              <a:t>Project Title</a:t>
            </a:r>
            <a:endParaRPr lang="en-US" sz="1600" b="1">
              <a:solidFill>
                <a:schemeClr val="bg1"/>
              </a:solidFill>
              <a:latin typeface="+mj-lt"/>
              <a:cs typeface="Poppins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1A6C2021-F9AE-B643-BC8F-4F6AB30CABCF}"/>
              </a:ext>
            </a:extLst>
          </p:cNvPr>
          <p:cNvSpPr txBox="1"/>
          <p:nvPr/>
        </p:nvSpPr>
        <p:spPr>
          <a:xfrm>
            <a:off x="1276813" y="4029973"/>
            <a:ext cx="6590375" cy="5123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996"/>
              </a:lnSpc>
              <a:spcBef>
                <a:spcPct val="0"/>
              </a:spcBef>
            </a:pPr>
            <a:r>
              <a:rPr lang="en-US" sz="1600">
                <a:solidFill>
                  <a:schemeClr val="bg1"/>
                </a:solidFill>
                <a:latin typeface="+mj-lt"/>
              </a:rPr>
              <a:t>Abstract | Problem Statement | Project Overview |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 Proposed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Solution 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|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Poppins"/>
              </a:rPr>
              <a:t>Technology Used</a:t>
            </a:r>
            <a:r>
              <a:rPr lang="en-US" sz="1600">
                <a:solidFill>
                  <a:schemeClr val="bg1"/>
                </a:solidFill>
                <a:latin typeface="+mj-lt"/>
              </a:rPr>
              <a:t> | Modelling &amp; Results </a:t>
            </a:r>
            <a:r>
              <a:rPr lang="en-US" sz="1600">
                <a:solidFill>
                  <a:schemeClr val="bg1"/>
                </a:solidFill>
                <a:latin typeface="+mj-lt"/>
                <a:ea typeface="+mn-lt"/>
                <a:cs typeface="+mn-lt"/>
              </a:rPr>
              <a:t>| Conclusion </a:t>
            </a:r>
            <a:endParaRPr lang="en-US" sz="1600">
              <a:solidFill>
                <a:schemeClr val="bg1"/>
              </a:solidFill>
              <a:latin typeface="+mj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748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Abstract</a:t>
            </a:r>
            <a:endParaRPr lang="en-IN" sz="160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138CBA-7C0B-348B-874D-0DBE98733F33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A6F8FB9D-26BD-FFD4-0D44-2DE325084D08}"/>
              </a:ext>
            </a:extLst>
          </p:cNvPr>
          <p:cNvSpPr txBox="1">
            <a:spLocks/>
          </p:cNvSpPr>
          <p:nvPr/>
        </p:nvSpPr>
        <p:spPr>
          <a:xfrm>
            <a:off x="138651" y="4713110"/>
            <a:ext cx="8689259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 dirty="0">
                <a:solidFill>
                  <a:schemeClr val="tx1"/>
                </a:solidFill>
              </a:rPr>
              <a:t>Source :https://projectworlds.in/bus-reservation-system-project-python-</a:t>
            </a:r>
            <a:r>
              <a:rPr lang="en-IN" sz="1000" dirty="0" err="1">
                <a:solidFill>
                  <a:schemeClr val="tx1"/>
                </a:solidFill>
              </a:rPr>
              <a:t>django</a:t>
            </a:r>
            <a:r>
              <a:rPr lang="en-IN" sz="1000" dirty="0">
                <a:solidFill>
                  <a:schemeClr val="tx1"/>
                </a:solidFill>
              </a:rPr>
              <a:t>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12D9A6-A2A2-315B-528B-40262DC9E390}"/>
              </a:ext>
            </a:extLst>
          </p:cNvPr>
          <p:cNvSpPr txBox="1"/>
          <p:nvPr/>
        </p:nvSpPr>
        <p:spPr>
          <a:xfrm>
            <a:off x="558799" y="1437761"/>
            <a:ext cx="8026401" cy="29621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Developed using Django, SQLite, and Python, the Bus Reservation System is a fundamental solution crafted to streamline the process of online ticket purchasing for buses.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Its primary function is to offer users an easy-to-use platform for booking bus tickets online.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Through this system, users can efficiently manage reservations, store client information, and maintain passenger lists.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The administrative tasks such as reservation management, client data handling, and passenger list maintenance are conveniently executed through the Django admin interface.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With the Bus Reservation Website, users can effortlessly book their tickets, enhancing the overall user experience.</a:t>
            </a:r>
          </a:p>
        </p:txBody>
      </p:sp>
    </p:spTree>
    <p:extLst>
      <p:ext uri="{BB962C8B-B14F-4D97-AF65-F5344CB8AC3E}">
        <p14:creationId xmlns:p14="http://schemas.microsoft.com/office/powerpoint/2010/main" val="3042168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Problem Statement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138979D7-DAF1-B9D0-4B15-5F44295BF71F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771E5D94-0B0E-9E10-390E-F025663AAA0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FB60FBFD-663B-A77F-77B7-E9FDD0A249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522" y="1198939"/>
            <a:ext cx="8256955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 today's hectic world, purchasing bus tickets can be arduous and time-consuming. The outdated ticketing process often involves enduring long lines, filling out paperwork manually, and struggling to find convenient booking locations. Additionally, the absence of a unified ticketing platform exacerbates the inconvenience for both passengers and bus companies.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95288" indent="-55563" algn="l"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Long queues</a:t>
            </a:r>
          </a:p>
          <a:p>
            <a:pPr marL="395288" indent="-55563" algn="l"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Manual forms</a:t>
            </a:r>
          </a:p>
          <a:p>
            <a:pPr marL="395288" indent="-55563" algn="l"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Limited accessibility</a:t>
            </a:r>
          </a:p>
          <a:p>
            <a:pPr marL="395288" indent="-55563" algn="l"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Fragmented booking</a:t>
            </a:r>
          </a:p>
          <a:p>
            <a:pPr marL="395288" indent="-55563" algn="l">
              <a:buFont typeface="+mj-lt"/>
              <a:buAutoNum type="arabicPeriod"/>
            </a:pP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Time-consuming process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077A63DC-9E6D-6944-FC79-85EBD8A2B6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46323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688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Project Overview</a:t>
            </a:r>
            <a:endParaRPr lang="en-IN" sz="160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FCF58A7F-2C96-B07D-0B21-410816696D2B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0139171D-3AD9-6A2C-2865-384C0BE5CD2F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B6D9CE-6EAC-2D7C-6C06-75D3E072D580}"/>
              </a:ext>
            </a:extLst>
          </p:cNvPr>
          <p:cNvSpPr txBox="1"/>
          <p:nvPr/>
        </p:nvSpPr>
        <p:spPr>
          <a:xfrm>
            <a:off x="711200" y="1263260"/>
            <a:ext cx="8082844" cy="30027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GB" sz="1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and Authentication: </a:t>
            </a: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Allow users to create accounts and securely authenticate themselves to access the reservation system.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GB" sz="1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Bus Route Management</a:t>
            </a: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: Implement a comprehensive system to manage bus routes, including adding, editing, and deleting routes.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GB" sz="1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Ticket Booking</a:t>
            </a: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: Enable users to search for available buses based on routes, dates, and timings, and book tickets seamlessly through the web interface.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en-GB" sz="1600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Seat Selection: </a:t>
            </a:r>
            <a:r>
              <a:rPr lang="en-GB" sz="16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Provide an interactive seat selection feature allowing users to choose their preferred seats on the bus.</a:t>
            </a:r>
          </a:p>
        </p:txBody>
      </p:sp>
    </p:spTree>
    <p:extLst>
      <p:ext uri="{BB962C8B-B14F-4D97-AF65-F5344CB8AC3E}">
        <p14:creationId xmlns:p14="http://schemas.microsoft.com/office/powerpoint/2010/main" val="1284633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Proposed Solution</a:t>
            </a:r>
            <a:endParaRPr lang="en-IN" sz="16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6B7C3C-D3E3-FF07-EEDD-95F0B593D118}"/>
              </a:ext>
            </a:extLst>
          </p:cNvPr>
          <p:cNvSpPr txBox="1"/>
          <p:nvPr/>
        </p:nvSpPr>
        <p:spPr>
          <a:xfrm>
            <a:off x="138533" y="1102220"/>
            <a:ext cx="8866934" cy="3768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0" i="0">
                <a:solidFill>
                  <a:srgbClr val="37415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0E84B3E-4CED-7709-C0ED-61714423E40C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Google Shape;61;g5fab984687_2_0">
            <a:extLst>
              <a:ext uri="{FF2B5EF4-FFF2-40B4-BE49-F238E27FC236}">
                <a16:creationId xmlns:a16="http://schemas.microsoft.com/office/drawing/2014/main" id="{D3393E03-7263-ADFB-23AD-8505198A845E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D5F368A-CBF8-87BF-175A-05E82EB3DC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727" y="1392072"/>
            <a:ext cx="4504267" cy="2769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Web-based platform for easy access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Centralized booking system for convenience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updates for accurate information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Django's authentication for security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Intuitive user interface for enhanced experience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9C3ACF36-19A5-18EC-D912-E98650A3B1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6311" y="2777067"/>
            <a:ext cx="173355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913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AB2285-16B6-67AB-39F2-7E03D6821A2A}"/>
              </a:ext>
            </a:extLst>
          </p:cNvPr>
          <p:cNvSpPr txBox="1"/>
          <p:nvPr/>
        </p:nvSpPr>
        <p:spPr>
          <a:xfrm>
            <a:off x="457200" y="752832"/>
            <a:ext cx="8017933" cy="7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algn="l">
              <a:lnSpc>
                <a:spcPct val="150000"/>
              </a:lnSpc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50000"/>
              </a:lnSpc>
              <a:buFont typeface="+mj-lt"/>
              <a:buAutoNum type="arabicPeriod"/>
            </a:pPr>
            <a:endParaRPr lang="en-US" b="0" i="0">
              <a:solidFill>
                <a:srgbClr val="37415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0896F70-0E57-B001-3C98-BB76EA937037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Google Shape;61;g5fab984687_2_0">
            <a:extLst>
              <a:ext uri="{FF2B5EF4-FFF2-40B4-BE49-F238E27FC236}">
                <a16:creationId xmlns:a16="http://schemas.microsoft.com/office/drawing/2014/main" id="{FB315134-FD10-6E28-FDC9-29E7F29C2454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94A98F-2441-AEA9-6574-1213A8380F26}"/>
              </a:ext>
            </a:extLst>
          </p:cNvPr>
          <p:cNvSpPr txBox="1"/>
          <p:nvPr/>
        </p:nvSpPr>
        <p:spPr>
          <a:xfrm>
            <a:off x="668867" y="1102831"/>
            <a:ext cx="4569177" cy="1894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Seat selection feature for personalization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7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Secure payment gateway integration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8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 panel for effective management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9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Scalable infrastructure for reliability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10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Continuous testing for optimization.</a:t>
            </a:r>
          </a:p>
        </p:txBody>
      </p:sp>
    </p:spTree>
    <p:extLst>
      <p:ext uri="{BB962C8B-B14F-4D97-AF65-F5344CB8AC3E}">
        <p14:creationId xmlns:p14="http://schemas.microsoft.com/office/powerpoint/2010/main" val="487481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 idx="4294967295"/>
          </p:nvPr>
        </p:nvSpPr>
        <p:spPr>
          <a:xfrm>
            <a:off x="131032" y="682130"/>
            <a:ext cx="2936082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/>
          </a:p>
        </p:txBody>
      </p:sp>
      <p:sp>
        <p:nvSpPr>
          <p:cNvPr id="2" name="Google Shape;62;g5fab984687_2_0">
            <a:extLst>
              <a:ext uri="{FF2B5EF4-FFF2-40B4-BE49-F238E27FC236}">
                <a16:creationId xmlns:a16="http://schemas.microsoft.com/office/drawing/2014/main" id="{07E1EAD1-F835-6956-77CD-17363121C17E}"/>
              </a:ext>
            </a:extLst>
          </p:cNvPr>
          <p:cNvSpPr txBox="1">
            <a:spLocks/>
          </p:cNvSpPr>
          <p:nvPr/>
        </p:nvSpPr>
        <p:spPr>
          <a:xfrm>
            <a:off x="128063" y="1059160"/>
            <a:ext cx="5314387" cy="37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  <a:p>
            <a:pPr marL="173355" indent="-173355">
              <a:spcBef>
                <a:spcPts val="200"/>
              </a:spcBef>
              <a:buClr>
                <a:srgbClr val="213163"/>
              </a:buClr>
              <a:buFont typeface="Arial" panose="020B0604020202020204" pitchFamily="34" charset="0"/>
              <a:buChar char="•"/>
            </a:pPr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907D582-D8F7-CF69-ABAE-503F64E8F1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22671124"/>
              </p:ext>
            </p:extLst>
          </p:nvPr>
        </p:nvGraphicFramePr>
        <p:xfrm>
          <a:off x="-84668" y="615950"/>
          <a:ext cx="895160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F48260F-742B-E32A-02FE-B142578BC1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1171" y="1723257"/>
            <a:ext cx="2956469" cy="25730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89073F-18B7-3DD8-48EB-55DA0C87B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64380" y="1712692"/>
            <a:ext cx="4165599" cy="20909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52B04F6-FDE4-25BD-3C19-D5DC09B99F1A}"/>
              </a:ext>
            </a:extLst>
          </p:cNvPr>
          <p:cNvSpPr txBox="1"/>
          <p:nvPr/>
        </p:nvSpPr>
        <p:spPr>
          <a:xfrm>
            <a:off x="1000361" y="1361511"/>
            <a:ext cx="3318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Front-end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E6A23E-BD78-D77E-AD81-17D853BDDC74}"/>
              </a:ext>
            </a:extLst>
          </p:cNvPr>
          <p:cNvSpPr txBox="1"/>
          <p:nvPr/>
        </p:nvSpPr>
        <p:spPr>
          <a:xfrm>
            <a:off x="4865736" y="1287522"/>
            <a:ext cx="35809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Back-end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2A8F1A-67E8-0BA1-6B45-F06336896982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Google Shape;61;g5fab984687_2_0">
            <a:extLst>
              <a:ext uri="{FF2B5EF4-FFF2-40B4-BE49-F238E27FC236}">
                <a16:creationId xmlns:a16="http://schemas.microsoft.com/office/drawing/2014/main" id="{3447FF72-B82E-F4FB-B8A0-D3532FD4F749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</p:spTree>
    <p:extLst>
      <p:ext uri="{BB962C8B-B14F-4D97-AF65-F5344CB8AC3E}">
        <p14:creationId xmlns:p14="http://schemas.microsoft.com/office/powerpoint/2010/main" val="1083245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ab984687_2_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IN" sz="1600" b="1" dirty="0">
                <a:solidFill>
                  <a:srgbClr val="213163"/>
                </a:solidFill>
              </a:rPr>
              <a:t>Modelling &amp; Results</a:t>
            </a:r>
            <a:br>
              <a:rPr lang="en-IN" sz="1600" b="1" dirty="0">
                <a:solidFill>
                  <a:srgbClr val="213163"/>
                </a:solidFill>
              </a:rPr>
            </a:br>
            <a:br>
              <a:rPr lang="en-IN" sz="1600" b="1" dirty="0">
                <a:solidFill>
                  <a:srgbClr val="213163"/>
                </a:solidFill>
              </a:rPr>
            </a:br>
            <a:endParaRPr lang="en-IN" sz="1600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7916C04-0C07-63EC-B0DB-AEEB706ED276}"/>
              </a:ext>
            </a:extLst>
          </p:cNvPr>
          <p:cNvCxnSpPr/>
          <p:nvPr/>
        </p:nvCxnSpPr>
        <p:spPr>
          <a:xfrm>
            <a:off x="0" y="4675910"/>
            <a:ext cx="9144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Google Shape;61;g5fab984687_2_0">
            <a:extLst>
              <a:ext uri="{FF2B5EF4-FFF2-40B4-BE49-F238E27FC236}">
                <a16:creationId xmlns:a16="http://schemas.microsoft.com/office/drawing/2014/main" id="{D2FA24E3-5201-10AD-6410-56F7C8331C21}"/>
              </a:ext>
            </a:extLst>
          </p:cNvPr>
          <p:cNvSpPr txBox="1">
            <a:spLocks/>
          </p:cNvSpPr>
          <p:nvPr/>
        </p:nvSpPr>
        <p:spPr>
          <a:xfrm>
            <a:off x="138652" y="4713110"/>
            <a:ext cx="707168" cy="32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2800"/>
            </a:pPr>
            <a:r>
              <a:rPr lang="en-IN" sz="1000">
                <a:solidFill>
                  <a:schemeClr val="tx1"/>
                </a:solidFill>
              </a:rPr>
              <a:t>Source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0BF0CE-DA5D-1D53-9548-09BA792510D0}"/>
              </a:ext>
            </a:extLst>
          </p:cNvPr>
          <p:cNvSpPr txBox="1"/>
          <p:nvPr/>
        </p:nvSpPr>
        <p:spPr>
          <a:xfrm>
            <a:off x="1998133" y="849612"/>
            <a:ext cx="4583288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User Model:</a:t>
            </a:r>
            <a:endParaRPr lang="en-GB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GB" dirty="0" err="1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Regestration</a:t>
            </a:r>
            <a:endParaRPr lang="en-GB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0" lvl="2" indent="-228600" algn="l">
              <a:buFont typeface="+mj-lt"/>
              <a:buAutoNum type="arabicPeriod"/>
            </a:pPr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Username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Email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Password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Methods:</a:t>
            </a:r>
          </a:p>
          <a:p>
            <a:pPr marL="1143000" lvl="2" indent="-228600" algn="l">
              <a:buFont typeface="+mj-lt"/>
              <a:buAutoNum type="arabicPeriod"/>
            </a:pPr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Authentication methods</a:t>
            </a:r>
          </a:p>
          <a:p>
            <a:pPr algn="l">
              <a:buFont typeface="+mj-lt"/>
              <a:buAutoNum type="arabicPeriod"/>
            </a:pPr>
            <a:r>
              <a:rPr lang="en-GB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Bus Model:</a:t>
            </a:r>
          </a:p>
          <a:p>
            <a:pPr algn="l"/>
            <a:r>
              <a:rPr lang="en-GB" b="1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1.Bus Name</a:t>
            </a:r>
          </a:p>
          <a:p>
            <a:pPr algn="l"/>
            <a:r>
              <a:rPr lang="en-GB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	2.Bus ID</a:t>
            </a:r>
          </a:p>
          <a:p>
            <a:pPr algn="l"/>
            <a:r>
              <a:rPr lang="en-GB" b="1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fr-FR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Route Model:</a:t>
            </a:r>
            <a:endParaRPr lang="fr-FR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algn="l"/>
            <a:r>
              <a:rPr lang="fr-FR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	1.Origin</a:t>
            </a:r>
          </a:p>
          <a:p>
            <a:pPr marL="457200" lvl="1" algn="l"/>
            <a:r>
              <a:rPr lang="fr-FR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	2.</a:t>
            </a:r>
            <a:r>
              <a:rPr lang="fr-FR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Destination</a:t>
            </a:r>
          </a:p>
          <a:p>
            <a:pPr algn="l"/>
            <a:r>
              <a:rPr lang="en-GB" b="1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4.Reporting Model:</a:t>
            </a:r>
            <a:endParaRPr lang="en-GB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algn="l"/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	1.Booking statistics</a:t>
            </a:r>
          </a:p>
          <a:p>
            <a:pPr marL="457200" lvl="1" algn="l"/>
            <a:r>
              <a:rPr lang="en-GB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	2.Amount</a:t>
            </a:r>
          </a:p>
          <a:p>
            <a:pPr marL="457200" lvl="1" algn="l"/>
            <a:r>
              <a:rPr lang="en-GB" dirty="0">
                <a:solidFill>
                  <a:srgbClr val="0D0D0D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	3.Time</a:t>
            </a:r>
            <a:endParaRPr lang="en-GB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algn="l"/>
            <a:endParaRPr lang="fr-FR" sz="12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  <a:p>
            <a:pPr algn="l"/>
            <a:endParaRPr lang="en-GB" sz="1200" b="0" i="0" dirty="0">
              <a:solidFill>
                <a:srgbClr val="0D0D0D"/>
              </a:solidFill>
              <a:effectLst/>
              <a:highlight>
                <a:srgbClr val="FFFFFF"/>
              </a:highlight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86372507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6559A34-456E-49A1-8157-9E3D18BFAD36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</TotalTime>
  <Words>649</Words>
  <Application>Microsoft Office PowerPoint</Application>
  <PresentationFormat>On-screen Show (16:9)</PresentationFormat>
  <Paragraphs>96</Paragraphs>
  <Slides>16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  <vt:variant>
        <vt:lpstr>Custom Shows</vt:lpstr>
      </vt:variant>
      <vt:variant>
        <vt:i4>1</vt:i4>
      </vt:variant>
    </vt:vector>
  </HeadingPairs>
  <TitlesOfParts>
    <vt:vector size="24" baseType="lpstr">
      <vt:lpstr>Arial</vt:lpstr>
      <vt:lpstr>Arial MT</vt:lpstr>
      <vt:lpstr>Calibri</vt:lpstr>
      <vt:lpstr>Söhne</vt:lpstr>
      <vt:lpstr>Times New Roman</vt:lpstr>
      <vt:lpstr>Wingdings</vt:lpstr>
      <vt:lpstr>Simple Light</vt:lpstr>
      <vt:lpstr>PowerPoint Presentation</vt:lpstr>
      <vt:lpstr>PowerPoint Presentation</vt:lpstr>
      <vt:lpstr>Abstract</vt:lpstr>
      <vt:lpstr>Problem Statement</vt:lpstr>
      <vt:lpstr>Project Overview</vt:lpstr>
      <vt:lpstr>Proposed Solution</vt:lpstr>
      <vt:lpstr>PowerPoint Presentation</vt:lpstr>
      <vt:lpstr>Technology Used</vt:lpstr>
      <vt:lpstr>Modelling &amp; Results  </vt:lpstr>
      <vt:lpstr>Homepage</vt:lpstr>
      <vt:lpstr>Admin Page </vt:lpstr>
      <vt:lpstr>Booking Page</vt:lpstr>
      <vt:lpstr>Service-Page</vt:lpstr>
      <vt:lpstr>Future Enhancements: </vt:lpstr>
      <vt:lpstr>Conclusion</vt:lpstr>
      <vt:lpstr>Thank You!</vt:lpstr>
      <vt:lpstr>Custom Show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radhishri s</cp:lastModifiedBy>
  <cp:revision>10</cp:revision>
  <dcterms:modified xsi:type="dcterms:W3CDTF">2024-04-08T16:03:13Z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

<file path=docProps/thumbnail.jpeg>
</file>